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zvonok-yuristu.ru/alimentyi/#sudebnyj-prikaz-o-vzyskanii-alimentov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smtClean="0"/>
              <a:t>Алиментные обязательства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7160840" cy="1129680"/>
          </a:xfrm>
        </p:spPr>
        <p:txBody>
          <a:bodyPr>
            <a:normAutofit/>
          </a:bodyPr>
          <a:lstStyle/>
          <a:p>
            <a:pPr algn="r"/>
            <a:r>
              <a:rPr lang="ru-RU" sz="2000" dirty="0">
                <a:solidFill>
                  <a:schemeClr val="tx1"/>
                </a:solidFill>
              </a:rPr>
              <a:t>К.А. </a:t>
            </a:r>
            <a:r>
              <a:rPr lang="ru-RU" sz="2000" dirty="0" smtClean="0">
                <a:solidFill>
                  <a:schemeClr val="tx1"/>
                </a:solidFill>
              </a:rPr>
              <a:t>Якименко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юрисконсульт отделения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социального сопровождения граждан</a:t>
            </a:r>
          </a:p>
        </p:txBody>
      </p:sp>
    </p:spTree>
    <p:extLst>
      <p:ext uri="{BB962C8B-B14F-4D97-AF65-F5344CB8AC3E}">
        <p14:creationId xmlns:p14="http://schemas.microsoft.com/office/powerpoint/2010/main" val="372498007"/>
      </p:ext>
    </p:extLst>
  </p:cSld>
  <p:clrMapOvr>
    <a:masterClrMapping/>
  </p:clrMapOvr>
  <p:transition spd="slow" advTm="6183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Исковое заявление о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взыскании алиментов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248472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solidFill>
                  <a:srgbClr val="D9534F"/>
                </a:solidFill>
                <a:latin typeface="Arial"/>
                <a:ea typeface="Times New Roman"/>
                <a:cs typeface="Times New Roman"/>
              </a:rPr>
              <a:t>Внимание:</a:t>
            </a: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В порядке искового производства рассматриваются заявления о взыскании алиментов в твердой денежной сумме, а также требования о взыскании алиментов после отмены соответствующего </a:t>
            </a:r>
            <a:r>
              <a:rPr lang="ru-RU" sz="1600" dirty="0">
                <a:solidFill>
                  <a:srgbClr val="487BA0"/>
                </a:solidFill>
                <a:latin typeface="Arial"/>
                <a:ea typeface="Times New Roman"/>
                <a:cs typeface="Times New Roman"/>
                <a:hlinkClick r:id="rId3"/>
              </a:rPr>
              <a:t>судебного приказа</a:t>
            </a: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.</a:t>
            </a:r>
          </a:p>
          <a:p>
            <a:pPr marL="0" indent="45720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Первично с требованиями о взыскании алиментов в размере фиксированной части всех видов заработка необходимо обращаться к мировому судье с заявлением о выдаче судебного приказа, и только в случае его отмены у истца возникнет право обращения с этим требованием в исковом порядке. </a:t>
            </a:r>
            <a:endParaRPr lang="ru-RU" sz="1400" dirty="0">
              <a:ea typeface="Calibri"/>
              <a:cs typeface="Times New Roman"/>
            </a:endParaRPr>
          </a:p>
          <a:p>
            <a:pPr marL="0" indent="45720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Исковое заявление о взыскании алиментов должно иметь в себе следующие сведения: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Наименование районного суда, в который подается иск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Сведения об истце и ответчике — ФИО, адреса, телефоны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Обстоятельства, которые явились основанием для предъявления иска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Четко сформулированные требования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Доказательства в обоснование требований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Указание на определение мирового судьи об отмене судебного приказа</a:t>
            </a:r>
            <a:endParaRPr lang="ru-RU" sz="1400" dirty="0"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Перечень документов, которые прилагаются к </a:t>
            </a:r>
            <a:r>
              <a:rPr lang="ru-RU" sz="16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иску.</a:t>
            </a:r>
            <a:endParaRPr lang="ru-RU" sz="14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ru-RU" sz="1600" dirty="0" smtClean="0"/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9174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712"/>
    </mc:Choice>
    <mc:Fallback xmlns="">
      <p:transition spd="slow" advTm="1471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Алименты на </a:t>
            </a:r>
            <a:r>
              <a:rPr lang="ru-RU" b="1" dirty="0" smtClean="0"/>
              <a:t>ребенка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600" dirty="0" smtClean="0"/>
              <a:t>Одним </a:t>
            </a:r>
            <a:r>
              <a:rPr lang="ru-RU" sz="1600" dirty="0"/>
              <a:t>из важнейших обязанностей родителей является содержание своих несовершеннолетних детей. Это установлено статьей 80 Семейного кодекса РФ.</a:t>
            </a:r>
          </a:p>
          <a:p>
            <a:pPr marL="0" indent="457200" algn="just">
              <a:buNone/>
            </a:pPr>
            <a:r>
              <a:rPr lang="ru-RU" sz="1600" dirty="0"/>
              <a:t>Вопрос о принудительном взыскании алиментов возникает при отсутствии между родителями соглашения об уплате алиментов и уклонении одним из родителей (или обоими родителями) от содержания ребенка (детей).</a:t>
            </a:r>
          </a:p>
          <a:p>
            <a:pPr marL="0" indent="457200" algn="just">
              <a:buNone/>
            </a:pPr>
            <a:r>
              <a:rPr lang="ru-RU" sz="1600" dirty="0"/>
              <a:t>В силу пункта 2 статьи 80 Семейного кодекса РФ, если родители не предоставляют содержание своим детям, средства на их содержание взыскиваются с родителей в судебном порядке.</a:t>
            </a:r>
          </a:p>
          <a:p>
            <a:pPr marL="0" indent="457200" algn="just">
              <a:buNone/>
            </a:pPr>
            <a:r>
              <a:rPr lang="ru-RU" sz="1600" dirty="0"/>
              <a:t>Алименты на содержание ребенка могут быть взысканы с родителя, уклоняющегося от содержания ребенка, как в период брака, так и после его расторжения, а также в случае, если родители никогда не состояли в зарегистрированном браке.</a:t>
            </a:r>
          </a:p>
          <a:p>
            <a:pPr marL="0" indent="457200" algn="just">
              <a:buNone/>
            </a:pPr>
            <a:r>
              <a:rPr lang="ru-RU" sz="1600" dirty="0"/>
              <a:t>Требование о взыскании алиментов может быть заявлено в суд как самостоятельно, так и вместе с требованиями:</a:t>
            </a:r>
          </a:p>
          <a:p>
            <a:pPr lvl="0"/>
            <a:r>
              <a:rPr lang="ru-RU" sz="1600" dirty="0"/>
              <a:t>О лишении родительских прав</a:t>
            </a:r>
          </a:p>
          <a:p>
            <a:pPr lvl="0"/>
            <a:r>
              <a:rPr lang="ru-RU" sz="1600" dirty="0"/>
              <a:t>О расторжении брака</a:t>
            </a:r>
          </a:p>
          <a:p>
            <a:pPr lvl="0"/>
            <a:r>
              <a:rPr lang="ru-RU" sz="1600" dirty="0"/>
              <a:t>Об установлении отцовства</a:t>
            </a:r>
          </a:p>
          <a:p>
            <a:pPr lvl="0"/>
            <a:r>
              <a:rPr lang="ru-RU" sz="1600" dirty="0"/>
              <a:t>Об определении места жительства </a:t>
            </a:r>
            <a:r>
              <a:rPr lang="ru-RU" sz="1600" dirty="0" smtClean="0"/>
              <a:t>ребенка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5643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7"/>
    </mc:Choice>
    <mc:Fallback xmlns="">
      <p:transition spd="slow" advTm="1400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Соглашение об уплате алиментов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81128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600" dirty="0"/>
              <a:t>Если ребенок проживает с одним из родителей, и второй родитель намерен добровольно принимать участие в содержании своего ребенка, стороны могут заключить между собой нотариальное соглашение об уплате алиментов.</a:t>
            </a:r>
          </a:p>
          <a:p>
            <a:pPr marL="0" indent="457200" algn="just">
              <a:buNone/>
            </a:pPr>
            <a:r>
              <a:rPr lang="ru-RU" sz="1600" dirty="0"/>
              <a:t>Условия соглашения, в частности о размере подлежащих выплате алиментов, оговариваются родителями самостоятельно.</a:t>
            </a:r>
          </a:p>
          <a:p>
            <a:pPr marL="0" indent="457200" algn="just">
              <a:buNone/>
            </a:pPr>
            <a:r>
              <a:rPr lang="ru-RU" sz="1600" dirty="0"/>
              <a:t>В случае заключения такого соглашения, сумма ежемесячных выплат не ограничивается процентным соотношением к заработку плательщика алиментов, как это установлено при судебном взыскании алиментов.</a:t>
            </a:r>
          </a:p>
          <a:p>
            <a:pPr marL="0" indent="457200" algn="just">
              <a:buNone/>
            </a:pPr>
            <a:r>
              <a:rPr lang="ru-RU" sz="1600" dirty="0"/>
              <a:t>Законом (в главе 16 Семейного кодекса РФ) установлены следующие правила в отношении соглашения об уплате алиментов</a:t>
            </a:r>
            <a:r>
              <a:rPr lang="ru-RU" sz="1600" dirty="0" smtClean="0"/>
              <a:t>:</a:t>
            </a:r>
          </a:p>
          <a:p>
            <a:pPr lvl="0" algn="just"/>
            <a:r>
              <a:rPr lang="ru-RU" sz="1600" dirty="0"/>
              <a:t>Соглашение об уплате алиментов требует </a:t>
            </a:r>
            <a:r>
              <a:rPr lang="ru-RU" sz="1600" b="1" dirty="0"/>
              <a:t>обязательного нотариального удостоверения</a:t>
            </a:r>
            <a:r>
              <a:rPr lang="ru-RU" sz="1600" dirty="0"/>
              <a:t>, иначе оно считается ничтожным</a:t>
            </a:r>
          </a:p>
          <a:p>
            <a:pPr lvl="0" algn="just"/>
            <a:r>
              <a:rPr lang="ru-RU" sz="1600" dirty="0"/>
              <a:t>Алименты по соглашению </a:t>
            </a:r>
            <a:r>
              <a:rPr lang="ru-RU" sz="1600" b="1" dirty="0"/>
              <a:t>не могут быть ниже</a:t>
            </a:r>
            <a:r>
              <a:rPr lang="ru-RU" sz="1600" dirty="0"/>
              <a:t> размера алиментов, которые могли бы быть взысканы в судебном порядке. Это может явиться основанием для признания такого соглашения недействительным. При этом, стороны свободны в установлении </a:t>
            </a:r>
            <a:r>
              <a:rPr lang="ru-RU" sz="1600" b="1" dirty="0"/>
              <a:t>большего размера</a:t>
            </a:r>
            <a:r>
              <a:rPr lang="ru-RU" sz="1600" dirty="0"/>
              <a:t> алиментов, чем предусмотрено при судебном взыскании алиментов. К примеру, если даже родители установили в соглашении </a:t>
            </a:r>
            <a:r>
              <a:rPr lang="ru-RU" sz="1600" dirty="0" smtClean="0"/>
              <a:t>сумму алиментов более 50% заработка родителя, обязанного выплачивать алименты, то удержание алиментов в таком размере будет законным</a:t>
            </a:r>
          </a:p>
          <a:p>
            <a:pPr marL="0" indent="45720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03855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22"/>
    </mc:Choice>
    <mc:Fallback xmlns="">
      <p:transition spd="slow" advTm="1452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3691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781128"/>
          </a:xfrm>
        </p:spPr>
        <p:txBody>
          <a:bodyPr>
            <a:noAutofit/>
          </a:bodyPr>
          <a:lstStyle/>
          <a:p>
            <a:pPr lvl="0" algn="just"/>
            <a:r>
              <a:rPr lang="ru-RU" sz="1600" dirty="0" smtClean="0"/>
              <a:t>Стороны </a:t>
            </a:r>
            <a:r>
              <a:rPr lang="ru-RU" sz="1600" dirty="0"/>
              <a:t>могут оговорить любые </a:t>
            </a:r>
            <a:r>
              <a:rPr lang="ru-RU" sz="1600" b="1" dirty="0"/>
              <a:t>способы уплаты алиментов по соглашению</a:t>
            </a:r>
            <a:r>
              <a:rPr lang="ru-RU" sz="1600" dirty="0"/>
              <a:t>: часть зарплаты, фиксированная сумма, периодические платежи или единовременная выплата, деньгами или имуществом. Также могут предусмотреть сочетание разных способов, например, алименты в твёрдой денежной сумме и передача имущества.</a:t>
            </a:r>
          </a:p>
          <a:p>
            <a:pPr lvl="0" algn="just"/>
            <a:r>
              <a:rPr lang="ru-RU" sz="1600" dirty="0"/>
              <a:t>Стороны могут в любое время </a:t>
            </a:r>
            <a:r>
              <a:rPr lang="ru-RU" sz="1600" b="1" dirty="0"/>
              <a:t>изменить или расторгнуть соглашение</a:t>
            </a:r>
            <a:r>
              <a:rPr lang="ru-RU" sz="1600" dirty="0"/>
              <a:t>, но только по взаимному согласию и только путем составления соответствующего нотариального соглашения (о расторжении, изменении условий)</a:t>
            </a:r>
          </a:p>
          <a:p>
            <a:pPr lvl="0" algn="just"/>
            <a:r>
              <a:rPr lang="ru-RU" sz="1600" b="1" dirty="0"/>
              <a:t>Односторонний отказ</a:t>
            </a:r>
            <a:r>
              <a:rPr lang="ru-RU" sz="1600" dirty="0"/>
              <a:t> от выполнения условий соглашения или изменение его условий </a:t>
            </a:r>
            <a:r>
              <a:rPr lang="ru-RU" sz="1600" b="1" dirty="0"/>
              <a:t>запрещен</a:t>
            </a:r>
            <a:r>
              <a:rPr lang="ru-RU" sz="1600" dirty="0"/>
              <a:t>. Если у плательщика алиментов ухудшилось материальное положение, либо изменилось семейного положение (например рождение ребенка в новой семье) но он не может договориться с другой стороной об уменьшении размера алиментов, или расторжении соглашения, то он вправе обратиться в суд с соответствующим иском</a:t>
            </a:r>
          </a:p>
          <a:p>
            <a:pPr lvl="0" algn="just"/>
            <a:r>
              <a:rPr lang="ru-RU" sz="1600" dirty="0"/>
              <a:t>Соглашение об уплате алиментов </a:t>
            </a:r>
            <a:r>
              <a:rPr lang="ru-RU" sz="1600" b="1" dirty="0"/>
              <a:t>имеет силу исполнительного листа</a:t>
            </a:r>
            <a:r>
              <a:rPr lang="ru-RU" sz="1600" dirty="0"/>
              <a:t>. Это означает, что при неисполнении плательщиком алиментов условий соглашения, другая сторона может предъявить соглашение к исполнению в службу судебных приставов по месту жительства неплательщика, и взыскание будет производиться в принудительном порядке.</a:t>
            </a:r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80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323"/>
    </mc:Choice>
    <mc:Fallback xmlns="">
      <p:transition spd="slow" advTm="1532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Кто может быть истцом по делу о взыскании алиментов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Инициировать исковое заявление о взыскании алиментов могут:</a:t>
            </a:r>
          </a:p>
          <a:p>
            <a:pPr lvl="0"/>
            <a:r>
              <a:rPr lang="ru-RU" sz="1600" dirty="0"/>
              <a:t>Один из родителей</a:t>
            </a:r>
          </a:p>
          <a:p>
            <a:pPr lvl="0"/>
            <a:r>
              <a:rPr lang="ru-RU" sz="1600" dirty="0"/>
              <a:t>Опекун (бабушка, дедушка, иные родственники) или приемные родители</a:t>
            </a:r>
          </a:p>
          <a:p>
            <a:pPr lvl="0"/>
            <a:r>
              <a:rPr lang="ru-RU" sz="1600" dirty="0"/>
              <a:t>Орган опеки и попечительства</a:t>
            </a:r>
          </a:p>
          <a:p>
            <a:pPr lvl="0"/>
            <a:r>
              <a:rPr lang="ru-RU" sz="1600" dirty="0"/>
              <a:t>Детские воспитательные и лечебные учреждения, учреждения социальной защиты населения (детский дом, дом ребёнка, социально-реабилитационный центр для несовершеннолетних, иное специализированное учреждение) в которых находится ребенок на полном государственном обеспечении)</a:t>
            </a:r>
          </a:p>
          <a:p>
            <a:pPr lvl="0"/>
            <a:r>
              <a:rPr lang="ru-RU" sz="1600" dirty="0"/>
              <a:t>Прокурор</a:t>
            </a:r>
          </a:p>
          <a:p>
            <a:pPr lvl="0"/>
            <a:r>
              <a:rPr lang="ru-RU" sz="1600" dirty="0"/>
              <a:t>Совершеннолетний нетрудоспособный и нуждающийся в помощи ребенок или его опекун (в случае взыскания алиментов на содержание совершеннолетнего нетрудоспособного ребенка</a:t>
            </a:r>
          </a:p>
          <a:p>
            <a:pPr lvl="0"/>
            <a:r>
              <a:rPr lang="ru-RU" sz="1600" dirty="0"/>
              <a:t>Нетрудоспособный и нуждающийся в помощи супруг или бывший супруг (в случае взыскания алиментов с супруга или бывшего супруга на свое содержание)</a:t>
            </a:r>
          </a:p>
          <a:p>
            <a:pPr lvl="0"/>
            <a:r>
              <a:rPr lang="ru-RU" sz="1600" dirty="0"/>
              <a:t>Мать ребенка (при взыскании алиментов на свое содержание)</a:t>
            </a:r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8505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74"/>
    </mc:Choice>
    <mc:Fallback xmlns="">
      <p:transition spd="slow" advTm="1267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4781128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Органы опеки, детские воспитательные и специализированные учреждения или прокурор требование о взыскании алиментов предъявляют в защиту интересов </a:t>
            </a:r>
            <a:r>
              <a:rPr lang="ru-RU" sz="1600" b="1" dirty="0"/>
              <a:t>несовершеннолетних детей, оставшихся без попечения родителей</a:t>
            </a:r>
            <a:r>
              <a:rPr lang="ru-RU" sz="1600" dirty="0"/>
              <a:t>, как правило, вместе с требованием о лишении одного или обоих родителей родительских прав в отношении их несовершеннолетних детей.</a:t>
            </a:r>
          </a:p>
          <a:p>
            <a:pPr algn="just"/>
            <a:r>
              <a:rPr lang="ru-RU" sz="1600" dirty="0"/>
              <a:t>Алименты на содержание ребенка взыскиваются в пользу одного из родителей, или в пользу опекуна, назначенного отделом опеки, либо в пользу детского учреждения, в котором находится ребенок на полном государственном обеспечении. Денежные средства зачисляются на счета таких учреждений, и учитываются отдельно по каждому ребенку.</a:t>
            </a:r>
          </a:p>
          <a:p>
            <a:pPr algn="just"/>
            <a:r>
              <a:rPr lang="ru-RU" sz="1600" dirty="0"/>
              <a:t>Закон позволяет таким детским учреждениям 50% дохода от поступающих алиментов помещать в банки при условии, что вклад и капитализированные проценты на него обязательно будут застрахованы, кроме того, такие вклады не должны превышать установленного законом размера возмещения по вкладам.</a:t>
            </a:r>
          </a:p>
          <a:p>
            <a:pPr algn="just"/>
            <a:r>
              <a:rPr lang="ru-RU" sz="1600" dirty="0"/>
              <a:t>Остальные 50% дохода от обращения поступивших алиментов расходуются на содержание детей в этих учреждениях</a:t>
            </a:r>
            <a:r>
              <a:rPr lang="ru-RU" sz="1600" dirty="0" smtClean="0"/>
              <a:t>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b="1" dirty="0">
                <a:solidFill>
                  <a:srgbClr val="D9534F"/>
                </a:solidFill>
                <a:latin typeface="Arial"/>
                <a:ea typeface="Times New Roman"/>
                <a:cs typeface="Times New Roman"/>
              </a:rPr>
              <a:t>Внимание:</a:t>
            </a: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 взыскание алиментов или задолженности по алиментам – не только право опекуна (попечителя), </a:t>
            </a:r>
            <a:r>
              <a:rPr lang="ru-RU" sz="1600" b="1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но и его обязанность</a:t>
            </a:r>
            <a:r>
              <a:rPr lang="ru-RU" sz="16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, поскольку закон обязывает его совершать все необходимые действия в интересах опекаемого ребенка.</a:t>
            </a:r>
          </a:p>
          <a:p>
            <a:pPr marL="0" indent="0">
              <a:buNone/>
            </a:pPr>
            <a:endParaRPr lang="ru-RU" sz="1600" dirty="0"/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9820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11"/>
    </mc:Choice>
    <mc:Fallback xmlns="">
      <p:transition spd="slow" advTm="1201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Размер </a:t>
            </a:r>
            <a:r>
              <a:rPr lang="ru-RU" b="1" dirty="0" smtClean="0"/>
              <a:t>алиментов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752528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Размер алиментов зависит от количества детей, на содержание которых взыскиваются алименты. Разумеется, размер алиментов на одного ребенка значительно ниже алиментов на двоих, троих и более детей.</a:t>
            </a:r>
          </a:p>
          <a:p>
            <a:pPr algn="just"/>
            <a:r>
              <a:rPr lang="ru-RU" sz="1600" dirty="0"/>
              <a:t>Итак, в соответствии со статьей 81 Семейного кодекса РФ алименты взыскиваются в следующих размерах:</a:t>
            </a:r>
          </a:p>
          <a:p>
            <a:pPr lvl="0" algn="just"/>
            <a:r>
              <a:rPr lang="ru-RU" sz="1600" dirty="0"/>
              <a:t>Алименты на одного ребенка – в размере 1/4 части всех видов заработка родителей</a:t>
            </a:r>
          </a:p>
          <a:p>
            <a:pPr lvl="0" algn="just"/>
            <a:r>
              <a:rPr lang="ru-RU" sz="1600" dirty="0"/>
              <a:t>Алименты на двоих детей и – в размере 1/3 части всех видов заработка родителей</a:t>
            </a:r>
          </a:p>
          <a:p>
            <a:pPr lvl="0" algn="just"/>
            <a:r>
              <a:rPr lang="ru-RU" sz="1600" dirty="0"/>
              <a:t>Алименты на трех и более детей – половина всех видов заработка родителей</a:t>
            </a:r>
          </a:p>
          <a:p>
            <a:pPr algn="just"/>
            <a:r>
              <a:rPr lang="ru-RU" sz="1600" dirty="0"/>
              <a:t>Размер этих долей может быть уменьшен или увеличен исходя из материального или семейного положения сторон. В частности, на размер алиментов может повлиять наличие у родителя, обязанного уплачивать алименты, ранее возникших алиментных обязательств.</a:t>
            </a:r>
          </a:p>
          <a:p>
            <a:pPr marL="0" indent="0" algn="just">
              <a:buNone/>
            </a:pPr>
            <a:r>
              <a:rPr lang="ru-RU" sz="1600" dirty="0"/>
              <a:t>Родитель, с которого взыскиваются алименты вправе заявить в суде требование о перечислении </a:t>
            </a:r>
            <a:r>
              <a:rPr lang="ru-RU" sz="1600" b="1" dirty="0"/>
              <a:t>не более 50%</a:t>
            </a:r>
            <a:r>
              <a:rPr lang="ru-RU" sz="1600" dirty="0"/>
              <a:t> взыскиваемых алиментов </a:t>
            </a:r>
            <a:r>
              <a:rPr lang="ru-RU" sz="1600" b="1" dirty="0"/>
              <a:t>на банковский счет</a:t>
            </a:r>
            <a:r>
              <a:rPr lang="ru-RU" sz="1600" dirty="0"/>
              <a:t>, </a:t>
            </a:r>
            <a:r>
              <a:rPr lang="ru-RU" sz="1600" b="1" dirty="0"/>
              <a:t>открытый на имя ребенка</a:t>
            </a:r>
            <a:r>
              <a:rPr lang="ru-RU" sz="1600" dirty="0"/>
              <a:t>, где они будут размещаться до его совершеннолетия. Суд вправе удовлетворить такое требование, если установит, что такое перечисление </a:t>
            </a:r>
            <a:r>
              <a:rPr lang="ru-RU" sz="1600" b="1" dirty="0"/>
              <a:t>отвечает интересам ребенка (детей)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8540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69"/>
    </mc:Choice>
    <mc:Fallback xmlns="">
      <p:transition spd="slow" advTm="976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Алименты в твердой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денежной </a:t>
            </a:r>
            <a:r>
              <a:rPr lang="ru-RU" b="1" dirty="0"/>
              <a:t>сумме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464496"/>
          </a:xfrm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ru-RU" sz="1600" dirty="0"/>
              <a:t>Закон устанавливает нескольку оснований, когда происходит взыскание алиментов в твердой денежной сумме, которая должна выплачиваться ежемесячно.</a:t>
            </a:r>
          </a:p>
          <a:p>
            <a:pPr marL="0" indent="457200" algn="just">
              <a:buNone/>
            </a:pPr>
            <a:r>
              <a:rPr lang="ru-RU" sz="1600" dirty="0"/>
              <a:t>Рассмотрим каждое из них подробно.</a:t>
            </a:r>
          </a:p>
          <a:p>
            <a:pPr marL="0" indent="0" algn="just">
              <a:buNone/>
            </a:pPr>
            <a:r>
              <a:rPr lang="ru-RU" sz="1600" b="1" dirty="0"/>
              <a:t>1.</a:t>
            </a:r>
            <a:r>
              <a:rPr lang="ru-RU" sz="1600" dirty="0"/>
              <a:t> Суд вправе взыскать алименты на содержание ребёнка в твердой денежной сумме или одновременно и твёрдой сумме и в процентном соотношении к заработку родителя в следующих случаях:</a:t>
            </a:r>
          </a:p>
          <a:p>
            <a:pPr lvl="0" algn="just"/>
            <a:r>
              <a:rPr lang="ru-RU" sz="1600" dirty="0"/>
              <a:t>У родителя, обязанного уплачивать алименты нет постоянной работы, и он не имеет заработка или иного дохода</a:t>
            </a:r>
          </a:p>
          <a:p>
            <a:pPr lvl="0" algn="just"/>
            <a:r>
              <a:rPr lang="ru-RU" sz="1600" dirty="0"/>
              <a:t>Он имеет нерегулярный, меняющийся заработок</a:t>
            </a:r>
          </a:p>
          <a:p>
            <a:pPr lvl="0" algn="just"/>
            <a:r>
              <a:rPr lang="ru-RU" sz="1600" dirty="0"/>
              <a:t>Он получает зарплату в натуре или в иностранной валюте</a:t>
            </a:r>
          </a:p>
          <a:p>
            <a:pPr lvl="0" algn="just"/>
            <a:r>
              <a:rPr lang="ru-RU" sz="1600" dirty="0"/>
              <a:t>Алименты в долевом соотношении нарушат интересы ребенка, или такое взыскание затруднительно или невозможно</a:t>
            </a:r>
          </a:p>
          <a:p>
            <a:pPr marL="0" indent="0" algn="just">
              <a:buNone/>
            </a:pPr>
            <a:r>
              <a:rPr lang="ru-RU" sz="1600" b="1" dirty="0"/>
              <a:t>2.</a:t>
            </a:r>
            <a:r>
              <a:rPr lang="ru-RU" sz="1600" dirty="0"/>
              <a:t> Суд взыскивает алименты в твёрдой денежной сумме, если при каждом из родителей остаются дети. В этом случае алименты взыскиваются в пользу того родителя, чей заработок ниже, т.е. менее обеспеченного. Сумма определяется судом, при этом максимально должен быть сохранен уровень прежнего обеспечения ребенка, также учитываются все, заслуживающие внимания обстоятельства, в том числе количество детей, оставшихся с каждым из родителей.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1473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471"/>
    </mc:Choice>
    <mc:Fallback xmlns="">
      <p:transition spd="slow" advTm="1247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896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b="1" dirty="0" smtClean="0"/>
              <a:t>3.</a:t>
            </a:r>
            <a:r>
              <a:rPr lang="ru-RU" sz="1600" dirty="0"/>
              <a:t> Алименты в твердой денежной  сумме взыскиваются на содержание совершеннолетнего нетрудоспособного ребенка, нуждающегося в помощи.</a:t>
            </a:r>
          </a:p>
          <a:p>
            <a:pPr marL="0" indent="457200" algn="just">
              <a:buNone/>
            </a:pPr>
            <a:r>
              <a:rPr lang="ru-RU" sz="1600" dirty="0"/>
              <a:t>По общему правилу, при определении суммы алиментов, взыскиваемых в твердой денежной сумме, суд должен учитывать финансовое положение обоих родителей, семейное положение ответчика, наличие у него других несовершеннолетних детей, нетрудоспособных иждивенцев, размер его доходов и количество их источников, наличие тяжелого материального положения ответчика, связанного, к примеру, связанного с потерей заработка или утратой трудоспособности, и другие, заслуживающие внимания обстоятельства.</a:t>
            </a:r>
          </a:p>
          <a:p>
            <a:pPr marL="0" indent="457200" algn="just">
              <a:buNone/>
            </a:pPr>
            <a:r>
              <a:rPr lang="ru-RU" sz="1600" b="1" dirty="0"/>
              <a:t>Размер алиментов в твердой денежной сумме привязывается судом к величине прожиточного минимума</a:t>
            </a:r>
            <a:r>
              <a:rPr lang="ru-RU" sz="1600" dirty="0"/>
              <a:t> в конкретном субъекте РФ, а при его отсутствии – к общероссийскому прожиточному минимуму, в кратном или долевом соотношении к нему. Это делается в целях последующей </a:t>
            </a:r>
            <a:r>
              <a:rPr lang="ru-RU" sz="1600" b="1" dirty="0"/>
              <a:t>индексации алиментов</a:t>
            </a:r>
            <a:r>
              <a:rPr lang="ru-RU" sz="1600" dirty="0"/>
              <a:t>.</a:t>
            </a:r>
          </a:p>
          <a:p>
            <a:pPr marL="0" indent="457200" algn="just">
              <a:buNone/>
            </a:pPr>
            <a:r>
              <a:rPr lang="ru-RU" sz="1600" dirty="0"/>
              <a:t>Таким образом, исходя из обстоятельств дела, алименты могут быть взысканы как в двукратном размере величины прожиточного минимума, так и в размере его половины или четверти и т.п.</a:t>
            </a:r>
          </a:p>
          <a:p>
            <a:pPr marL="0" indent="457200" algn="just">
              <a:buNone/>
            </a:pPr>
            <a:r>
              <a:rPr lang="ru-RU" sz="1600" dirty="0"/>
              <a:t>Величина прожиточного минимума в Санкт-Петербурге для детей устанавливается Правительством Санкт-Петербурга на каждый квартал в году.</a:t>
            </a:r>
          </a:p>
          <a:p>
            <a:pPr marL="0" indent="0">
              <a:buNone/>
            </a:pPr>
            <a:endParaRPr lang="ru-RU" sz="1600" dirty="0" smtClean="0"/>
          </a:p>
          <a:p>
            <a:pPr marL="0" indent="45720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0510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61"/>
    </mc:Choice>
    <mc:Fallback xmlns="">
      <p:transition spd="slow" advTm="117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</TotalTime>
  <Words>586</Words>
  <Application>Microsoft Office PowerPoint</Application>
  <PresentationFormat>Экран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Алиментные обязательства</vt:lpstr>
      <vt:lpstr>Алименты на ребенка</vt:lpstr>
      <vt:lpstr>Соглашение об уплате алиментов</vt:lpstr>
      <vt:lpstr>Презентация PowerPoint</vt:lpstr>
      <vt:lpstr>Кто может быть истцом по делу о взыскании алиментов</vt:lpstr>
      <vt:lpstr>Презентация PowerPoint</vt:lpstr>
      <vt:lpstr>Размер алиментов</vt:lpstr>
      <vt:lpstr>Алименты в твердой  денежной сумме</vt:lpstr>
      <vt:lpstr>Презентация PowerPoint</vt:lpstr>
      <vt:lpstr>Исковое заявление о  взыскании алиментов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Алиментные обязательства</dc:title>
  <dc:creator>Якименко Ксения Артуровна</dc:creator>
  <cp:lastModifiedBy>PC004</cp:lastModifiedBy>
  <cp:revision>8</cp:revision>
  <dcterms:created xsi:type="dcterms:W3CDTF">2020-09-09T10:41:45Z</dcterms:created>
  <dcterms:modified xsi:type="dcterms:W3CDTF">2020-09-11T05:07:14Z</dcterms:modified>
</cp:coreProperties>
</file>